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13716000" cx="24384000"/>
  <p:notesSz cx="7010400" cy="9296400"/>
  <p:embeddedFontLst>
    <p:embeddedFont>
      <p:font typeface="Gill Sans"/>
      <p:regular r:id="rId24"/>
      <p:bold r:id="rId25"/>
    </p:embeddedFont>
    <p:embeddedFont>
      <p:font typeface="Century Gothic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62">
          <p15:clr>
            <a:srgbClr val="A4A3A4"/>
          </p15:clr>
        </p15:guide>
        <p15:guide id="2" orient="horz" pos="4320">
          <p15:clr>
            <a:srgbClr val="A4A3A4"/>
          </p15:clr>
        </p15:guide>
        <p15:guide id="3" orient="horz" pos="7631">
          <p15:clr>
            <a:srgbClr val="A4A3A4"/>
          </p15:clr>
        </p15:guide>
        <p15:guide id="4" orient="horz" pos="7858">
          <p15:clr>
            <a:srgbClr val="A4A3A4"/>
          </p15:clr>
        </p15:guide>
        <p15:guide id="5" orient="horz" pos="1190">
          <p15:clr>
            <a:srgbClr val="A4A3A4"/>
          </p15:clr>
        </p15:guide>
        <p15:guide id="6" pos="14575">
          <p15:clr>
            <a:srgbClr val="A4A3A4"/>
          </p15:clr>
        </p15:guide>
        <p15:guide id="7" pos="7680">
          <p15:clr>
            <a:srgbClr val="A4A3A4"/>
          </p15:clr>
        </p15:guide>
        <p15:guide id="8" pos="196">
          <p15:clr>
            <a:srgbClr val="A4A3A4"/>
          </p15:clr>
        </p15:guide>
        <p15:guide id="9" pos="468">
          <p15:clr>
            <a:srgbClr val="A4A3A4"/>
          </p15:clr>
        </p15:guide>
        <p15:guide id="10" pos="14801">
          <p15:clr>
            <a:srgbClr val="A4A3A4"/>
          </p15:clr>
        </p15:guide>
        <p15:guide id="11" orient="horz" pos="2891">
          <p15:clr>
            <a:srgbClr val="9AA0A6"/>
          </p15:clr>
        </p15:guide>
      </p15:sldGuideLst>
    </p:ext>
    <p:ext uri="{2D200454-40CA-4A62-9FC3-DE9A4176ACB9}">
      <p15:notesGuideLst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2FFAB17-0BB9-4181-98A3-39D33F418A5B}">
  <a:tblStyle styleId="{F2FFAB17-0BB9-4181-98A3-39D33F418A5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62" orient="horz"/>
        <p:guide pos="4320" orient="horz"/>
        <p:guide pos="7631" orient="horz"/>
        <p:guide pos="7858" orient="horz"/>
        <p:guide pos="1190" orient="horz"/>
        <p:guide pos="14575"/>
        <p:guide pos="7680"/>
        <p:guide pos="196"/>
        <p:guide pos="468"/>
        <p:guide pos="14801"/>
        <p:guide pos="2891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28" orient="horz"/>
        <p:guide pos="220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GillSans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CenturyGothic-regular.fntdata"/><Relationship Id="rId25" Type="http://schemas.openxmlformats.org/officeDocument/2006/relationships/font" Target="fonts/GillSans-bold.fntdata"/><Relationship Id="rId28" Type="http://schemas.openxmlformats.org/officeDocument/2006/relationships/font" Target="fonts/CenturyGothic-italic.fntdata"/><Relationship Id="rId27" Type="http://schemas.openxmlformats.org/officeDocument/2006/relationships/font" Target="fonts/CenturyGothic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CenturyGothic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Welcome back to Data Society! We have a great class ahead of us today.</a:t>
            </a:r>
            <a:endParaRPr/>
          </a:p>
        </p:txBody>
      </p:sp>
      <p:sp>
        <p:nvSpPr>
          <p:cNvPr id="268" name="Google Shape;268;p1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3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explain how aggregate functions work in Tableau, as well as to overview the complete list. Feel free to </a:t>
            </a:r>
            <a:r>
              <a:rPr b="1" lang="en-US"/>
              <a:t>HIGHLIGHT</a:t>
            </a:r>
            <a:r>
              <a:rPr lang="en-US"/>
              <a:t> some particularly useful ones (i.e. VAR, COVAR) and specify a couple of limitations (COLLECT only works on geospatial data).</a:t>
            </a:r>
            <a:endParaRPr/>
          </a:p>
        </p:txBody>
      </p:sp>
      <p:sp>
        <p:nvSpPr>
          <p:cNvPr id="359" name="Google Shape;359;p30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3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demonstrate how an aggregate function, </a:t>
            </a:r>
            <a:r>
              <a:rPr b="1" lang="en-US"/>
              <a:t>SUM()</a:t>
            </a:r>
            <a:r>
              <a:rPr lang="en-US"/>
              <a:t>, works to summarize and group the dataset. </a:t>
            </a:r>
            <a:r>
              <a:rPr b="1" lang="en-US"/>
              <a:t>WALK THROUGH</a:t>
            </a:r>
            <a:r>
              <a:rPr lang="en-US"/>
              <a:t> the transformation on the slide. </a:t>
            </a:r>
            <a:r>
              <a:rPr b="1" lang="en-US"/>
              <a:t>ASK </a:t>
            </a:r>
            <a:r>
              <a:rPr lang="en-US"/>
              <a:t>the question on the slide and </a:t>
            </a:r>
            <a:r>
              <a:rPr b="1" lang="en-US"/>
              <a:t>COMMENT </a:t>
            </a:r>
            <a:r>
              <a:rPr lang="en-US"/>
              <a:t>on responses.</a:t>
            </a:r>
            <a:endParaRPr/>
          </a:p>
        </p:txBody>
      </p:sp>
      <p:sp>
        <p:nvSpPr>
          <p:cNvPr id="369" name="Google Shape;369;p31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p3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p3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3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p34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3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review the various topics covered in class today. It is also an opportunity to </a:t>
            </a:r>
            <a:r>
              <a:rPr b="1" lang="en-US"/>
              <a:t>ASK</a:t>
            </a:r>
            <a:r>
              <a:rPr lang="en-US"/>
              <a:t> if students have any outstanding questions that need to be resolved.</a:t>
            </a:r>
            <a:endParaRPr/>
          </a:p>
        </p:txBody>
      </p:sp>
      <p:sp>
        <p:nvSpPr>
          <p:cNvPr id="406" name="Google Shape;406;p35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3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introduce the agenda for the next session. </a:t>
            </a:r>
            <a:r>
              <a:rPr b="1" lang="en-US"/>
              <a:t>COMMENT</a:t>
            </a:r>
            <a:r>
              <a:rPr lang="en-US"/>
              <a:t> briefly on each topic to set expectations and encourage prediction.</a:t>
            </a:r>
            <a:endParaRPr/>
          </a:p>
        </p:txBody>
      </p:sp>
      <p:sp>
        <p:nvSpPr>
          <p:cNvPr id="414" name="Google Shape;414;p36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3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p37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22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2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introduce the concept of Level of Detail (LOD) functions.</a:t>
            </a:r>
            <a:endParaRPr/>
          </a:p>
        </p:txBody>
      </p:sp>
      <p:sp>
        <p:nvSpPr>
          <p:cNvPr id="284" name="Google Shape;284;p23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</a:t>
            </a:r>
            <a:r>
              <a:rPr b="1" lang="en-US"/>
              <a:t>WALK THROUGH</a:t>
            </a:r>
            <a:r>
              <a:rPr lang="en-US"/>
              <a:t> the syntax for LOD functions. </a:t>
            </a:r>
            <a:r>
              <a:rPr b="1" lang="en-US"/>
              <a:t>EXPLAIN</a:t>
            </a:r>
            <a:r>
              <a:rPr lang="en-US"/>
              <a:t> the differences between the three operator keywords: “fixed,” “include,” and “exclude.”</a:t>
            </a:r>
            <a:endParaRPr/>
          </a:p>
        </p:txBody>
      </p:sp>
      <p:sp>
        <p:nvSpPr>
          <p:cNvPr id="293" name="Google Shape;293;p24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2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generate a treemap based on the average population by country, but using an LOD function to specify regional aggregation. </a:t>
            </a:r>
            <a:r>
              <a:rPr b="1" lang="en-US"/>
              <a:t>ASK</a:t>
            </a:r>
            <a:r>
              <a:rPr lang="en-US"/>
              <a:t> students to interpret the information as visualized and </a:t>
            </a:r>
            <a:r>
              <a:rPr b="1" lang="en-US"/>
              <a:t>COMMENT</a:t>
            </a:r>
            <a:r>
              <a:rPr lang="en-US"/>
              <a:t> on their responses.</a:t>
            </a:r>
            <a:endParaRPr/>
          </a:p>
        </p:txBody>
      </p:sp>
      <p:sp>
        <p:nvSpPr>
          <p:cNvPr id="302" name="Google Shape;302;p25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2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p26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7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27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introduce the concept of number functions, and to suggest one use case: tidying data. </a:t>
            </a:r>
            <a:r>
              <a:rPr b="1" lang="en-US"/>
              <a:t>EXPLAIN</a:t>
            </a:r>
            <a:r>
              <a:rPr lang="en-US"/>
              <a:t> the operation being performed on the slide that combines the ZN() logical / number function (used to replace Null fields with 0s) with the CEILING() number function.</a:t>
            </a:r>
            <a:endParaRPr/>
          </a:p>
        </p:txBody>
      </p:sp>
      <p:sp>
        <p:nvSpPr>
          <p:cNvPr id="324" name="Google Shape;324;p27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2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overview some of the other number functions available for computation within Tableau. Feel free to </a:t>
            </a:r>
            <a:r>
              <a:rPr b="1" lang="en-US"/>
              <a:t>IMPROVISE</a:t>
            </a:r>
            <a:r>
              <a:rPr lang="en-US"/>
              <a:t> and demonstrate a few of your choosing.</a:t>
            </a:r>
            <a:endParaRPr/>
          </a:p>
        </p:txBody>
      </p:sp>
      <p:sp>
        <p:nvSpPr>
          <p:cNvPr id="337" name="Google Shape;337;p28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2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p29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oo.gl/maps/kBUSowm8acoNevJ4A" TargetMode="External"/><Relationship Id="rId4" Type="http://schemas.openxmlformats.org/officeDocument/2006/relationships/hyperlink" Target="https://goo.gl/maps/kBUSowm8acoNevJ4A" TargetMode="External"/><Relationship Id="rId5" Type="http://schemas.openxmlformats.org/officeDocument/2006/relationships/hyperlink" Target="https://goo.gl/maps/kBUSowm8acoNevJ4A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1144200" y="7701025"/>
            <a:ext cx="11673300" cy="4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-931" l="0" r="0" t="-1484"/>
          <a:stretch/>
        </p:blipFill>
        <p:spPr>
          <a:xfrm>
            <a:off x="12817402" y="1958940"/>
            <a:ext cx="10828799" cy="1025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202" y="6504666"/>
            <a:ext cx="10828824" cy="854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this course">
  <p:cSld name="About this cours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" name="Google Shape;7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42831" y="3314742"/>
            <a:ext cx="7226830" cy="91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/>
          <p:nvPr/>
        </p:nvSpPr>
        <p:spPr>
          <a:xfrm>
            <a:off x="831200" y="1068660"/>
            <a:ext cx="92103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the course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831198" y="3314740"/>
            <a:ext cx="12970500" cy="912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your instructor">
  <p:cSld name="Meet your instructor">
    <p:bg>
      <p:bgPr>
        <a:solidFill>
          <a:srgbClr val="42277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12"/>
          <p:cNvSpPr txBox="1"/>
          <p:nvPr/>
        </p:nvSpPr>
        <p:spPr>
          <a:xfrm>
            <a:off x="812776" y="1070242"/>
            <a:ext cx="6007200" cy="4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Century Gothic"/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Meet your instructor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 txBox="1"/>
          <p:nvPr/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24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2"/>
          <p:cNvSpPr/>
          <p:nvPr/>
        </p:nvSpPr>
        <p:spPr>
          <a:xfrm>
            <a:off x="7964616" y="384904"/>
            <a:ext cx="14819100" cy="13337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Google Shape;80;p12"/>
          <p:cNvSpPr/>
          <p:nvPr/>
        </p:nvSpPr>
        <p:spPr>
          <a:xfrm>
            <a:off x="7256014" y="-252840"/>
            <a:ext cx="16236000" cy="146124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12"/>
          <p:cNvSpPr/>
          <p:nvPr/>
        </p:nvSpPr>
        <p:spPr>
          <a:xfrm>
            <a:off x="679614" y="6273344"/>
            <a:ext cx="3137700" cy="282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1137544" y="6444254"/>
            <a:ext cx="6890700" cy="6201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Font typeface="Century Gothic"/>
              <a:buNone/>
            </a:pPr>
            <a:r>
              <a:rPr b="0" i="0" lang="en-US" sz="1900" u="none" cap="none" strike="noStrike">
                <a:solidFill>
                  <a:srgbClr val="FF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Cover with image; right-click and select clipping mask - circle</a:t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12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10188576" y="4848226"/>
            <a:ext cx="10217100" cy="6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2" type="body"/>
          </p:nvPr>
        </p:nvSpPr>
        <p:spPr>
          <a:xfrm>
            <a:off x="10188576" y="2689226"/>
            <a:ext cx="10217100" cy="16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 i="1" sz="5600"/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st practices for virtual learning">
  <p:cSld name="Best practices for virtual learning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18148834" y="2470926"/>
            <a:ext cx="10352100" cy="9331500"/>
          </a:xfrm>
          <a:prstGeom prst="ellipse">
            <a:avLst/>
          </a:prstGeom>
          <a:noFill/>
          <a:ln cap="flat" cmpd="sng" w="38100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19704866" y="3650338"/>
            <a:ext cx="7695900" cy="6937200"/>
          </a:xfrm>
          <a:prstGeom prst="ellipse">
            <a:avLst/>
          </a:prstGeom>
          <a:noFill/>
          <a:ln cap="flat" cmpd="sng" w="38100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831200" y="3430956"/>
            <a:ext cx="16438200" cy="81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 a quiet place, free of as many distractions as possible. Headphones are recommended.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Stay on mute unless you are speaking.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Remove or silence alerts from cell phones, e-mail pop-ups, etc.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Participate in activities and ask questions. This will be interactive!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Give your honest feedback so we can troubleshoot problems and improve the course.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831200" y="1068660"/>
            <a:ext cx="160851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Best practices for virtual learning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s materials">
  <p:cSld name="Class material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14558758" y="3648534"/>
            <a:ext cx="9047700" cy="8155800"/>
          </a:xfrm>
          <a:prstGeom prst="ellipse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11785600" y="1490452"/>
            <a:ext cx="6890700" cy="6201600"/>
          </a:xfrm>
          <a:prstGeom prst="ellipse">
            <a:avLst/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None/>
            </a:pPr>
            <a:r>
              <a:t/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11243100" y="6858000"/>
            <a:ext cx="5216100" cy="469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None/>
            </a:pPr>
            <a:r>
              <a:t/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831200" y="2887578"/>
            <a:ext cx="10458600" cy="9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000"/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98" name="Google Shape;98;p14"/>
          <p:cNvSpPr/>
          <p:nvPr>
            <p:ph idx="2" type="pic"/>
          </p:nvPr>
        </p:nvSpPr>
        <p:spPr>
          <a:xfrm>
            <a:off x="12192000" y="7208800"/>
            <a:ext cx="6014100" cy="387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14"/>
          <p:cNvSpPr/>
          <p:nvPr>
            <p:ph idx="3" type="pic"/>
          </p:nvPr>
        </p:nvSpPr>
        <p:spPr>
          <a:xfrm>
            <a:off x="16279742" y="3383318"/>
            <a:ext cx="4468200" cy="548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4"/>
          <p:cNvSpPr txBox="1"/>
          <p:nvPr/>
        </p:nvSpPr>
        <p:spPr>
          <a:xfrm>
            <a:off x="831200" y="1068660"/>
            <a:ext cx="160851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materials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0" y="2805624"/>
            <a:ext cx="24384000" cy="969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-3083758" y="8501984"/>
            <a:ext cx="12917700" cy="11644200"/>
          </a:xfrm>
          <a:prstGeom prst="ellipse">
            <a:avLst/>
          </a:prstGeom>
          <a:noFill/>
          <a:ln cap="flat" cmpd="sng" w="38100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18876648" y="-3778710"/>
            <a:ext cx="8896200" cy="8019300"/>
          </a:xfrm>
          <a:prstGeom prst="ellipse">
            <a:avLst/>
          </a:prstGeom>
          <a:noFill/>
          <a:ln cap="flat" cmpd="sng" w="38100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31200" y="1068660"/>
            <a:ext cx="160851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5"/>
          <p:cNvSpPr txBox="1"/>
          <p:nvPr>
            <p:ph idx="1" type="body"/>
          </p:nvPr>
        </p:nvSpPr>
        <p:spPr>
          <a:xfrm>
            <a:off x="12779274" y="2983832"/>
            <a:ext cx="10723500" cy="924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2" type="body"/>
          </p:nvPr>
        </p:nvSpPr>
        <p:spPr>
          <a:xfrm>
            <a:off x="831198" y="2983834"/>
            <a:ext cx="10723500" cy="924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marker I">
  <p:cSld name="Section marker I">
    <p:bg>
      <p:bgPr>
        <a:solidFill>
          <a:schemeClr val="dk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1301750" y="5736358"/>
            <a:ext cx="9928200" cy="22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100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12" name="Google Shape;112;p16"/>
          <p:cNvSpPr/>
          <p:nvPr/>
        </p:nvSpPr>
        <p:spPr>
          <a:xfrm>
            <a:off x="11495622" y="1856158"/>
            <a:ext cx="9047700" cy="8155800"/>
          </a:xfrm>
          <a:prstGeom prst="ellipse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15645998" y="5793818"/>
            <a:ext cx="6890700" cy="6201600"/>
          </a:xfrm>
          <a:prstGeom prst="ellipse">
            <a:avLst/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None/>
            </a:pPr>
            <a:r>
              <a:t/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12200" y="7573002"/>
            <a:ext cx="958152" cy="264313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8"/>
          <p:cNvSpPr txBox="1"/>
          <p:nvPr>
            <p:ph type="title"/>
          </p:nvPr>
        </p:nvSpPr>
        <p:spPr>
          <a:xfrm>
            <a:off x="831200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Title and 2 column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24" name="Google Shape;124;p19"/>
          <p:cNvSpPr txBox="1"/>
          <p:nvPr>
            <p:ph idx="2" type="body"/>
          </p:nvPr>
        </p:nvSpPr>
        <p:spPr>
          <a:xfrm>
            <a:off x="128864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25" name="Google Shape;125;p19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 (RH gray)">
  <p:cSld name="Title and 2 columns (RH gray)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30" name="Google Shape;130;p20"/>
          <p:cNvSpPr txBox="1"/>
          <p:nvPr>
            <p:ph idx="2" type="body"/>
          </p:nvPr>
        </p:nvSpPr>
        <p:spPr>
          <a:xfrm>
            <a:off x="128864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31" name="Google Shape;131;p20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half-slide text">
  <p:cSld name="One column half-slide tex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95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indent="-495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half-slide text (RH gray)">
  <p:cSld name="One column half-slide text (RH gray)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38" name="Google Shape;138;p21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subtitled columns">
  <p:cSld name="Title and 2 subtitled columns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831200" y="4257676"/>
            <a:ext cx="10666500" cy="7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44" name="Google Shape;144;p22"/>
          <p:cNvSpPr txBox="1"/>
          <p:nvPr>
            <p:ph idx="2" type="body"/>
          </p:nvPr>
        </p:nvSpPr>
        <p:spPr>
          <a:xfrm>
            <a:off x="12886400" y="4257672"/>
            <a:ext cx="10666500" cy="7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45" name="Google Shape;145;p22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/>
        </p:nvSpPr>
        <p:spPr>
          <a:xfrm>
            <a:off x="12844022" y="2163226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t/>
            </a:r>
            <a:endParaRPr b="1" i="0" sz="3600" u="none" cap="none" strike="noStrik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" name="Google Shape;147;p22"/>
          <p:cNvSpPr txBox="1"/>
          <p:nvPr>
            <p:ph idx="3" type="body"/>
          </p:nvPr>
        </p:nvSpPr>
        <p:spPr>
          <a:xfrm>
            <a:off x="12844138" y="3009300"/>
            <a:ext cx="10708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48" name="Google Shape;148;p22"/>
          <p:cNvSpPr txBox="1"/>
          <p:nvPr/>
        </p:nvSpPr>
        <p:spPr>
          <a:xfrm>
            <a:off x="831198" y="2709706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t/>
            </a:r>
            <a:endParaRPr b="1" i="0" sz="3600" u="none" cap="none" strike="noStrik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" name="Google Shape;149;p22"/>
          <p:cNvSpPr txBox="1"/>
          <p:nvPr>
            <p:ph idx="4" type="body"/>
          </p:nvPr>
        </p:nvSpPr>
        <p:spPr>
          <a:xfrm>
            <a:off x="831206" y="3036510"/>
            <a:ext cx="10708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st Facts">
  <p:cSld name="Fast Facts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811800" y="4188306"/>
            <a:ext cx="9210300" cy="39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9pPr>
          </a:lstStyle>
          <a:p/>
        </p:txBody>
      </p:sp>
      <p:sp>
        <p:nvSpPr>
          <p:cNvPr id="152" name="Google Shape;152;p23"/>
          <p:cNvSpPr txBox="1"/>
          <p:nvPr>
            <p:ph idx="1" type="subTitle"/>
          </p:nvPr>
        </p:nvSpPr>
        <p:spPr>
          <a:xfrm>
            <a:off x="811800" y="8374744"/>
            <a:ext cx="92103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9pPr>
          </a:lstStyle>
          <a:p/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23"/>
          <p:cNvSpPr txBox="1"/>
          <p:nvPr>
            <p:ph idx="2" type="subTitle"/>
          </p:nvPr>
        </p:nvSpPr>
        <p:spPr>
          <a:xfrm>
            <a:off x="811800" y="3969066"/>
            <a:ext cx="105072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5" name="Google Shape;155;p23"/>
          <p:cNvSpPr/>
          <p:nvPr/>
        </p:nvSpPr>
        <p:spPr>
          <a:xfrm>
            <a:off x="11495200" y="1879692"/>
            <a:ext cx="11097600" cy="10003800"/>
          </a:xfrm>
          <a:prstGeom prst="ellipse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11495200" y="-7579314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imonial template">
  <p:cSld name="Testimonial template">
    <p:bg>
      <p:bgPr>
        <a:solidFill>
          <a:srgbClr val="42287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814170" y="2040060"/>
            <a:ext cx="6007200" cy="4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7964616" y="384904"/>
            <a:ext cx="14819100" cy="13337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24"/>
          <p:cNvSpPr/>
          <p:nvPr/>
        </p:nvSpPr>
        <p:spPr>
          <a:xfrm>
            <a:off x="7256014" y="-252840"/>
            <a:ext cx="16236000" cy="146124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1117934" y="7076908"/>
            <a:ext cx="3137700" cy="282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24"/>
          <p:cNvSpPr txBox="1"/>
          <p:nvPr>
            <p:ph idx="1" type="subTitle"/>
          </p:nvPr>
        </p:nvSpPr>
        <p:spPr>
          <a:xfrm>
            <a:off x="878400" y="1252200"/>
            <a:ext cx="111552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66" name="Google Shape;16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06530" y="3182414"/>
            <a:ext cx="1608742" cy="97314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>
            <p:ph idx="2" type="title"/>
          </p:nvPr>
        </p:nvSpPr>
        <p:spPr>
          <a:xfrm>
            <a:off x="11682534" y="2770620"/>
            <a:ext cx="9008700" cy="50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b="0" i="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9pPr>
          </a:lstStyle>
          <a:p/>
        </p:txBody>
      </p:sp>
      <p:sp>
        <p:nvSpPr>
          <p:cNvPr id="168" name="Google Shape;168;p24"/>
          <p:cNvSpPr txBox="1"/>
          <p:nvPr>
            <p:ph idx="3" type="subTitle"/>
          </p:nvPr>
        </p:nvSpPr>
        <p:spPr>
          <a:xfrm>
            <a:off x="13592534" y="10033260"/>
            <a:ext cx="10011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3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24"/>
          <p:cNvSpPr txBox="1"/>
          <p:nvPr>
            <p:ph idx="4" type="subTitle"/>
          </p:nvPr>
        </p:nvSpPr>
        <p:spPr>
          <a:xfrm>
            <a:off x="13627200" y="10634940"/>
            <a:ext cx="56001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31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24"/>
          <p:cNvSpPr/>
          <p:nvPr/>
        </p:nvSpPr>
        <p:spPr>
          <a:xfrm>
            <a:off x="11682534" y="10117980"/>
            <a:ext cx="1527900" cy="149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700"/>
              <a:buFont typeface="Century Gothic"/>
              <a:buNone/>
            </a:pPr>
            <a:r>
              <a:rPr b="0" i="0" lang="en-US" sz="1700" u="none" cap="none" strike="noStrike">
                <a:solidFill>
                  <a:srgbClr val="FF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Cover with image</a:t>
            </a:r>
            <a:endParaRPr b="0" i="0" sz="17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1575866" y="7247820"/>
            <a:ext cx="3301500" cy="2971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Font typeface="Century Gothic"/>
              <a:buNone/>
            </a:pPr>
            <a:r>
              <a:rPr b="0" i="0" lang="en-US" sz="1900" u="none" cap="none" strike="noStrike">
                <a:solidFill>
                  <a:srgbClr val="FF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Cover with image; right-click and select clipping mask - circle</a:t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">
  <p:cSld name="Discuss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Icon&#10;&#10;Description automatically generated" id="175" name="Google Shape;17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28650" y="1358096"/>
            <a:ext cx="10590700" cy="105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831200" y="3278544"/>
            <a:ext cx="10083900" cy="91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78" name="Google Shape;178;p25"/>
          <p:cNvSpPr/>
          <p:nvPr/>
        </p:nvSpPr>
        <p:spPr>
          <a:xfrm>
            <a:off x="11495200" y="-7579314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25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/>
        </p:nvSpPr>
        <p:spPr>
          <a:xfrm>
            <a:off x="13268972" y="9040810"/>
            <a:ext cx="7572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Note: </a:t>
            </a:r>
            <a:r>
              <a:rPr b="0" i="0" lang="en-US" sz="3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slide is not visible once you’re in a breakout room.</a:t>
            </a:r>
            <a:endParaRPr b="0" i="0" sz="3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 II">
  <p:cSld name="Discussion II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/>
          <p:nvPr/>
        </p:nvSpPr>
        <p:spPr>
          <a:xfrm>
            <a:off x="-734" y="0"/>
            <a:ext cx="16791600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2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p26"/>
          <p:cNvSpPr txBox="1"/>
          <p:nvPr/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24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Google Shape;185;p26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831200" y="3073268"/>
            <a:ext cx="1546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87" name="Google Shape;187;p26"/>
          <p:cNvSpPr txBox="1"/>
          <p:nvPr>
            <p:ph idx="2" type="body"/>
          </p:nvPr>
        </p:nvSpPr>
        <p:spPr>
          <a:xfrm>
            <a:off x="17320005" y="8135986"/>
            <a:ext cx="59118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200">
                <a:solidFill>
                  <a:schemeClr val="dk1"/>
                </a:solidFill>
              </a:defRPr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200"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200"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200"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2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pic>
        <p:nvPicPr>
          <p:cNvPr descr="Icon&#10;&#10;Description automatically generated" id="188" name="Google Shape;18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30530" y="2820484"/>
            <a:ext cx="5090795" cy="5090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t question">
  <p:cSld name="Chat question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12886400" y="3073268"/>
            <a:ext cx="10666500" cy="3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92" name="Google Shape;192;p27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descr="Icon&#10;&#10;Description automatically generated" id="193" name="Google Shape;19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10134" y="6819834"/>
            <a:ext cx="5614682" cy="561468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>
            <p:ph idx="2" type="body"/>
          </p:nvPr>
        </p:nvSpPr>
        <p:spPr>
          <a:xfrm>
            <a:off x="832778" y="3074352"/>
            <a:ext cx="10664700" cy="9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95" name="Google Shape;195;p27"/>
          <p:cNvSpPr txBox="1"/>
          <p:nvPr/>
        </p:nvSpPr>
        <p:spPr>
          <a:xfrm>
            <a:off x="831200" y="12568370"/>
            <a:ext cx="5011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Fundamentals of Data Literacy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">
  <p:cSld name="Activit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>
            <a:off x="20686458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-2" y="0"/>
            <a:ext cx="18895500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con&#10;&#10;Description automatically generated" id="200" name="Google Shape;20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194120" y="4426852"/>
            <a:ext cx="4862295" cy="4862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832778" y="3074352"/>
            <a:ext cx="17226600" cy="9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type="title"/>
          </p:nvPr>
        </p:nvSpPr>
        <p:spPr>
          <a:xfrm>
            <a:off x="831200" y="1056872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03" name="Google Shape;203;p28"/>
          <p:cNvSpPr txBox="1"/>
          <p:nvPr/>
        </p:nvSpPr>
        <p:spPr>
          <a:xfrm>
            <a:off x="831200" y="12568370"/>
            <a:ext cx="5011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Fundamentals of Data Literacy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>
  <p:cSld name="Video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831200" y="1163448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06" name="Google Shape;206;p2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-5255726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Icon&#10;&#10;Description automatically generated" id="208" name="Google Shape;20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842" y="2646396"/>
            <a:ext cx="10296315" cy="1029631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/>
          <p:nvPr/>
        </p:nvSpPr>
        <p:spPr>
          <a:xfrm>
            <a:off x="19343413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">
  <p:cSld name="Brea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831200" y="609444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30"/>
          <p:cNvSpPr txBox="1"/>
          <p:nvPr>
            <p:ph idx="1" type="subTitle"/>
          </p:nvPr>
        </p:nvSpPr>
        <p:spPr>
          <a:xfrm>
            <a:off x="831200" y="7683690"/>
            <a:ext cx="92103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i="1" sz="5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9pPr>
          </a:lstStyle>
          <a:p/>
        </p:txBody>
      </p:sp>
      <p:pic>
        <p:nvPicPr>
          <p:cNvPr descr="Icon&#10;&#10;Description automatically generated" id="214" name="Google Shape;21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042160" y="1856160"/>
            <a:ext cx="10003679" cy="1000367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/>
          <p:nvPr/>
        </p:nvSpPr>
        <p:spPr>
          <a:xfrm>
            <a:off x="11495200" y="-8479200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p30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1 column">
  <p:cSld name="Title and 1 colum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95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indent="-495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>
  <p:cSld name="Conclusion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986592" y="78018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0" name="Google Shape;220;p3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2">
            <a:alphaModFix/>
          </a:blip>
          <a:srcRect b="-931" l="0" r="0" t="-1484"/>
          <a:stretch/>
        </p:blipFill>
        <p:spPr>
          <a:xfrm>
            <a:off x="12817402" y="1958940"/>
            <a:ext cx="10828799" cy="1025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202" y="6504666"/>
            <a:ext cx="10828824" cy="854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" name="Google Shape;225;p32"/>
          <p:cNvSpPr txBox="1"/>
          <p:nvPr/>
        </p:nvSpPr>
        <p:spPr>
          <a:xfrm>
            <a:off x="7925528" y="4553802"/>
            <a:ext cx="10653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650" lIns="219400" spcFirstLastPara="1" rIns="219400" wrap="square" tIns="1096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6700" u="none" cap="none" strike="noStrike">
                <a:solidFill>
                  <a:srgbClr val="26114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 b="1" i="0" sz="2900" u="none" cap="none" strike="noStrike">
              <a:solidFill>
                <a:srgbClr val="26114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-12744934" y="-9965666"/>
            <a:ext cx="19506300" cy="195063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3682" y="1353200"/>
            <a:ext cx="4473198" cy="40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 txBox="1"/>
          <p:nvPr/>
        </p:nvSpPr>
        <p:spPr>
          <a:xfrm>
            <a:off x="7925630" y="7700866"/>
            <a:ext cx="11229600" cy="51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650" lIns="219400" spcFirstLastPara="1" rIns="219400" wrap="square" tIns="109650">
            <a:spAutoFit/>
          </a:bodyPr>
          <a:lstStyle/>
          <a:p>
            <a:pPr indent="0" lvl="0" marL="0" marR="736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0" i="0" lang="en-US" sz="31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hello@datasociety.com</a:t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0" i="0" lang="en-US" sz="3100" u="none" cap="none" strike="noStrike">
                <a:solidFill>
                  <a:srgbClr val="422B7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1100 15th St. NW, Floor 4</a:t>
            </a:r>
            <a:br>
              <a:rPr b="0" i="0" lang="en-US" sz="3100" u="none" cap="none" strike="noStrike">
                <a:solidFill>
                  <a:srgbClr val="422B7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b="0" i="0" lang="en-US" sz="3100" u="none" cap="none" strike="noStrike">
                <a:solidFill>
                  <a:srgbClr val="422B7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Washington, D.C. 20005</a:t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0" i="0" lang="en-US" sz="31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(202)600-9635</a:t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1" i="0" lang="en-US" sz="31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datasociety.com</a:t>
            </a:r>
            <a:endParaRPr b="1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entury Gothic"/>
              <a:buNone/>
            </a:pPr>
            <a:r>
              <a:t/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entury Gothic"/>
              <a:buNone/>
            </a:pPr>
            <a:r>
              <a:t/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s">
  <p:cSld name="Icon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/>
        </p:nvSpPr>
        <p:spPr>
          <a:xfrm>
            <a:off x="7283044" y="8451694"/>
            <a:ext cx="384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 question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3"/>
          <p:cNvSpPr txBox="1"/>
          <p:nvPr/>
        </p:nvSpPr>
        <p:spPr>
          <a:xfrm>
            <a:off x="12753764" y="8451694"/>
            <a:ext cx="491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Knowledge check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18947872" y="8451694"/>
            <a:ext cx="454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Exercise / activity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251956" y="8451694"/>
            <a:ext cx="575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Discussion / breakout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3"/>
          <p:cNvSpPr txBox="1"/>
          <p:nvPr/>
        </p:nvSpPr>
        <p:spPr>
          <a:xfrm>
            <a:off x="481576" y="1190646"/>
            <a:ext cx="2126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 icon set I – copy icons into new slides as necessary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235" name="Google Shape;23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1576" y="3060500"/>
            <a:ext cx="5272760" cy="5272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36" name="Google Shape;23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74750" y="3231458"/>
            <a:ext cx="5272760" cy="5272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37" name="Google Shape;23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57664" y="3178934"/>
            <a:ext cx="5272760" cy="5272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38" name="Google Shape;23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8660" y="3231458"/>
            <a:ext cx="5272760" cy="527276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s">
  <p:cSld name="1_Icons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/>
        </p:nvSpPr>
        <p:spPr>
          <a:xfrm>
            <a:off x="7457230" y="8451694"/>
            <a:ext cx="384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Raise hand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251956" y="8451694"/>
            <a:ext cx="575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Video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481576" y="1190646"/>
            <a:ext cx="2126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 icon set II – copy icons into new slides as necessary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244" name="Google Shape;24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63386" y="3123448"/>
            <a:ext cx="5328246" cy="5328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45" name="Google Shape;24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154" y="3123446"/>
            <a:ext cx="5328246" cy="532824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2 columns (RH gray)">
  <p:cSld name="1_Title and 2 columns (RH gray)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3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p35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251" name="Google Shape;251;p35"/>
          <p:cNvSpPr txBox="1"/>
          <p:nvPr>
            <p:ph idx="2" type="body"/>
          </p:nvPr>
        </p:nvSpPr>
        <p:spPr>
          <a:xfrm>
            <a:off x="128864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252" name="Google Shape;252;p35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53" name="Google Shape;253;p35"/>
          <p:cNvSpPr txBox="1"/>
          <p:nvPr>
            <p:ph idx="3" type="subTitle"/>
          </p:nvPr>
        </p:nvSpPr>
        <p:spPr>
          <a:xfrm>
            <a:off x="831198" y="2191870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3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  <p:pic>
        <p:nvPicPr>
          <p:cNvPr id="254" name="Google Shape;25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1 column">
  <p:cSld name="1_Title and 1 column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p36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59" name="Google Shape;259;p36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260" name="Google Shape;260;p36"/>
          <p:cNvSpPr txBox="1"/>
          <p:nvPr>
            <p:ph idx="2" type="subTitle"/>
          </p:nvPr>
        </p:nvSpPr>
        <p:spPr>
          <a:xfrm>
            <a:off x="831198" y="2191870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3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only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37"/>
          <p:cNvSpPr txBox="1"/>
          <p:nvPr>
            <p:ph type="title"/>
          </p:nvPr>
        </p:nvSpPr>
        <p:spPr>
          <a:xfrm>
            <a:off x="831200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64" name="Google Shape;264;p37"/>
          <p:cNvSpPr txBox="1"/>
          <p:nvPr>
            <p:ph idx="1" type="subTitle"/>
          </p:nvPr>
        </p:nvSpPr>
        <p:spPr>
          <a:xfrm>
            <a:off x="831200" y="2208532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3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nowledge check">
  <p:cSld name="Knowledge chec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31200" y="1067196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descr="Icon&#10;&#10;Description automatically generated" id="30" name="Google Shape;3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842" y="2646396"/>
            <a:ext cx="10296315" cy="1029631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-5148158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19343413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rcise / activity">
  <p:cSld name="Exercise / activit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31200" y="1056872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con&#10;&#10;Description automatically generated" id="37" name="Google Shape;3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842" y="2646396"/>
            <a:ext cx="10296315" cy="1029631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/>
          <p:nvPr/>
        </p:nvSpPr>
        <p:spPr>
          <a:xfrm>
            <a:off x="-5255726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19343413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day">
  <p:cSld name="End of day">
    <p:bg>
      <p:bgPr>
        <a:solidFill>
          <a:schemeClr val="dk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" name="Google Shape;4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7946" y="6446540"/>
            <a:ext cx="285800" cy="7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/>
          <p:nvPr/>
        </p:nvSpPr>
        <p:spPr>
          <a:xfrm>
            <a:off x="16649334" y="-1554800"/>
            <a:ext cx="19506300" cy="195063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1819152" y="5855656"/>
            <a:ext cx="170751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9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" type="subTitle"/>
          </p:nvPr>
        </p:nvSpPr>
        <p:spPr>
          <a:xfrm>
            <a:off x="1819152" y="7887640"/>
            <a:ext cx="8774400" cy="13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56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27250" y="2091800"/>
            <a:ext cx="12143839" cy="1104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oom sound check">
  <p:cSld name="Zoom sound chec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48" name="Google Shape;4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94784" y="1880546"/>
            <a:ext cx="10903155" cy="1090315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11495200" y="-7550286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" name="Google Shape;51;p8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" name="Google Shape;52;p8"/>
          <p:cNvSpPr txBox="1"/>
          <p:nvPr/>
        </p:nvSpPr>
        <p:spPr>
          <a:xfrm>
            <a:off x="831200" y="5308058"/>
            <a:ext cx="10161600" cy="3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 the toolbar (probably on the bottom of your screen), select the button marked “Reactions.” The window that appears will have a “Raise Your Hand” option.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" name="Google Shape;53;p8"/>
          <p:cNvSpPr/>
          <p:nvPr/>
        </p:nvSpPr>
        <p:spPr>
          <a:xfrm>
            <a:off x="831200" y="2667832"/>
            <a:ext cx="8574000" cy="2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56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Raise your hand if you can hear me OK.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8"/>
          <p:cNvSpPr txBox="1"/>
          <p:nvPr/>
        </p:nvSpPr>
        <p:spPr>
          <a:xfrm>
            <a:off x="831200" y="1068660"/>
            <a:ext cx="92103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Sound check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oom chat box">
  <p:cSld name="Zoom chat box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56" name="Google Shape;5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6724" y="1928744"/>
            <a:ext cx="10719278" cy="1071927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11495200" y="-7550286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9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9"/>
          <p:cNvSpPr txBox="1"/>
          <p:nvPr/>
        </p:nvSpPr>
        <p:spPr>
          <a:xfrm>
            <a:off x="831200" y="5308058"/>
            <a:ext cx="10161600" cy="3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Zoom Client / Browser: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 the toolbar (probably on the bottom of your screen), select the button marked “Chat.” The chat box should appear.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Mobile Devices: </a:t>
            </a:r>
            <a:r>
              <a:rPr b="0" i="0" lang="en-US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“Chat” button may be hiding under the “More” menu.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" name="Google Shape;61;p9"/>
          <p:cNvSpPr txBox="1"/>
          <p:nvPr>
            <p:ph idx="1" type="subTitle"/>
          </p:nvPr>
        </p:nvSpPr>
        <p:spPr>
          <a:xfrm>
            <a:off x="831200" y="2767198"/>
            <a:ext cx="9076500" cy="22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i="0" sz="56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" name="Google Shape;62;p9"/>
          <p:cNvSpPr txBox="1"/>
          <p:nvPr/>
        </p:nvSpPr>
        <p:spPr>
          <a:xfrm>
            <a:off x="831200" y="1068660"/>
            <a:ext cx="117537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Finding the chat box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o we are">
  <p:cSld name="Who we ar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10"/>
          <p:cNvSpPr txBox="1"/>
          <p:nvPr/>
        </p:nvSpPr>
        <p:spPr>
          <a:xfrm>
            <a:off x="831198" y="3365634"/>
            <a:ext cx="11360700" cy="83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Society’s mission is to integrate Big Data and machine learning best practices across entire teams and empower professionals to identify new insights.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t/>
            </a:r>
            <a:endParaRPr b="0" i="0" sz="3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provide: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t/>
            </a:r>
            <a:endParaRPr b="0" i="0" sz="3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High-quality data science training programs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Customized executive workshops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 software solutions and consulting services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Since 2014, we’ve worked with thousands of professionals to make their data work for them.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sign&#10;&#10;Description automatically generated" id="67" name="Google Shape;6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919814" y="4292172"/>
            <a:ext cx="6736369" cy="578398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0"/>
          <p:cNvSpPr txBox="1"/>
          <p:nvPr/>
        </p:nvSpPr>
        <p:spPr>
          <a:xfrm>
            <a:off x="831200" y="1068660"/>
            <a:ext cx="92103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Who we are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1200" y="1490452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1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1200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Char char="●"/>
              <a:defRPr b="0" i="0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○"/>
              <a:defRPr b="0" i="0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406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■"/>
              <a:defRPr b="0" i="0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4064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●"/>
              <a:defRPr b="0" i="0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4064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○"/>
              <a:defRPr b="0" i="0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4064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■"/>
              <a:defRPr b="0" i="0" sz="3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4064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●"/>
              <a:defRPr b="0" i="0" sz="3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4064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○"/>
              <a:defRPr b="0" i="0" sz="3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4064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■"/>
              <a:defRPr b="0" i="0" sz="3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</a:t>
            </a:r>
            <a:r>
              <a:rPr b="1" lang="en-US" sz="2200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831200" y="12568370"/>
            <a:ext cx="5011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 to Tableau - Part </a:t>
            </a:r>
            <a:r>
              <a:rPr b="1" lang="en-US" sz="2200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2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ctrTitle"/>
          </p:nvPr>
        </p:nvSpPr>
        <p:spPr>
          <a:xfrm>
            <a:off x="1144200" y="7701025"/>
            <a:ext cx="11673300" cy="4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Introduction to Tableau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0" lang="en-US" sz="4800"/>
              <a:t>Part 8</a:t>
            </a:r>
            <a:endParaRPr b="0" sz="4800"/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Aggregations involve a summary function, like </a:t>
            </a:r>
            <a:r>
              <a:rPr b="1" lang="en-US"/>
              <a:t>SUM() </a:t>
            </a:r>
            <a:r>
              <a:rPr lang="en-US"/>
              <a:t>or </a:t>
            </a:r>
            <a:r>
              <a:rPr b="1" lang="en-US"/>
              <a:t>AVG().</a:t>
            </a:r>
            <a:endParaRPr b="1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b="1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The resulting function will have key built-in functions </a:t>
            </a:r>
            <a:r>
              <a:rPr b="1" lang="en-US"/>
              <a:t>AGG()</a:t>
            </a:r>
            <a:r>
              <a:rPr lang="en-US"/>
              <a:t> and /or </a:t>
            </a:r>
            <a:r>
              <a:rPr b="1" lang="en-US"/>
              <a:t>ATTR().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These allow the user to conduct operations at a particular granularity.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Granularity is controlled by an </a:t>
            </a:r>
            <a:r>
              <a:rPr b="1" lang="en-US"/>
              <a:t>attribute</a:t>
            </a:r>
            <a:r>
              <a:rPr lang="en-US"/>
              <a:t> such as year or continent.</a:t>
            </a:r>
            <a:endParaRPr/>
          </a:p>
        </p:txBody>
      </p:sp>
      <p:sp>
        <p:nvSpPr>
          <p:cNvPr id="362" name="Google Shape;362;p47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Aggregate functions</a:t>
            </a:r>
            <a:endParaRPr/>
          </a:p>
        </p:txBody>
      </p:sp>
      <p:sp>
        <p:nvSpPr>
          <p:cNvPr id="363" name="Google Shape;363;p4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p47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65" name="Google Shape;36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46000" y="2578793"/>
            <a:ext cx="3124200" cy="89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 txBox="1"/>
          <p:nvPr>
            <p:ph idx="1" type="body"/>
          </p:nvPr>
        </p:nvSpPr>
        <p:spPr>
          <a:xfrm>
            <a:off x="831200" y="3004125"/>
            <a:ext cx="102198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We can use </a:t>
            </a:r>
            <a:r>
              <a:rPr b="1" lang="en-US"/>
              <a:t>AGG()</a:t>
            </a:r>
            <a:r>
              <a:rPr lang="en-US"/>
              <a:t> to get  population density by country.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Divide Population/area 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Aggregate at country level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Note that the aggregate formula was added directly to the pill.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What other aggregation might we apply to our data? </a:t>
            </a:r>
            <a:endParaRPr/>
          </a:p>
        </p:txBody>
      </p:sp>
      <p:sp>
        <p:nvSpPr>
          <p:cNvPr id="372" name="Google Shape;372;p48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Aggregate functions</a:t>
            </a:r>
            <a:endParaRPr/>
          </a:p>
        </p:txBody>
      </p:sp>
      <p:sp>
        <p:nvSpPr>
          <p:cNvPr id="373" name="Google Shape;373;p4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p48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75" name="Google Shape;37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1838" y="2820088"/>
            <a:ext cx="9446626" cy="13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1850" y="4408398"/>
            <a:ext cx="11237427" cy="755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48"/>
          <p:cNvCxnSpPr/>
          <p:nvPr/>
        </p:nvCxnSpPr>
        <p:spPr>
          <a:xfrm flipH="1" rot="10800000">
            <a:off x="10278825" y="4975625"/>
            <a:ext cx="5072700" cy="2422500"/>
          </a:xfrm>
          <a:prstGeom prst="straightConnector1">
            <a:avLst/>
          </a:prstGeom>
          <a:noFill/>
          <a:ln cap="flat" cmpd="sng" w="28575">
            <a:solidFill>
              <a:srgbClr val="845BA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9"/>
          <p:cNvSpPr txBox="1"/>
          <p:nvPr>
            <p:ph type="title"/>
          </p:nvPr>
        </p:nvSpPr>
        <p:spPr>
          <a:xfrm>
            <a:off x="831200" y="1067196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Knowledge check 8</a:t>
            </a:r>
            <a:endParaRPr/>
          </a:p>
        </p:txBody>
      </p:sp>
      <p:sp>
        <p:nvSpPr>
          <p:cNvPr id="383" name="Google Shape;383;p4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/>
          <p:nvPr>
            <p:ph type="title"/>
          </p:nvPr>
        </p:nvSpPr>
        <p:spPr>
          <a:xfrm>
            <a:off x="831200" y="1056872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Exercise 8</a:t>
            </a:r>
            <a:endParaRPr/>
          </a:p>
        </p:txBody>
      </p:sp>
      <p:sp>
        <p:nvSpPr>
          <p:cNvPr id="389" name="Google Shape;389;p5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sp>
        <p:nvSpPr>
          <p:cNvPr id="396" name="Google Shape;396;p5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97" name="Google Shape;397;p51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{F2FFAB17-0BB9-4181-98A3-39D33F418A5B}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table calculations with dataset</a:t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Understand addressing and partitioning fields</a:t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Explore level of detail (LOD) functions</a:t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number calculations on given dataset</a:t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aggregate calculations on given dataset</a:t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98" name="Google Shape;39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2200" y="4186524"/>
            <a:ext cx="614175" cy="6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2200" y="4857924"/>
            <a:ext cx="614175" cy="6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2200" y="5593274"/>
            <a:ext cx="614175" cy="6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2200" y="6372849"/>
            <a:ext cx="614175" cy="6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2200" y="7368774"/>
            <a:ext cx="614175" cy="63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2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5"/>
                </a:solidFill>
              </a:rPr>
              <a:t>In the past few modules, we covered: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Functions 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95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Table Calculations </a:t>
            </a:r>
            <a:endParaRPr/>
          </a:p>
          <a:p>
            <a:pPr indent="-4953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</a:pPr>
            <a:r>
              <a:rPr lang="en-US"/>
              <a:t>Syntax</a:t>
            </a:r>
            <a:endParaRPr/>
          </a:p>
          <a:p>
            <a:pPr indent="-4953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</a:pPr>
            <a:r>
              <a:rPr lang="en-US"/>
              <a:t>Addressing vs. Partitioning Fields</a:t>
            </a:r>
            <a:endParaRPr/>
          </a:p>
          <a:p>
            <a:pPr indent="-495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Level of Detail functions</a:t>
            </a:r>
            <a:endParaRPr/>
          </a:p>
          <a:p>
            <a:pPr indent="-495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Number functions</a:t>
            </a:r>
            <a:endParaRPr/>
          </a:p>
          <a:p>
            <a:pPr indent="-495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Aggregate functions</a:t>
            </a:r>
            <a:endParaRPr/>
          </a:p>
        </p:txBody>
      </p:sp>
      <p:sp>
        <p:nvSpPr>
          <p:cNvPr id="409" name="Google Shape;409;p52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Congratulations!</a:t>
            </a:r>
            <a:endParaRPr/>
          </a:p>
        </p:txBody>
      </p:sp>
      <p:sp>
        <p:nvSpPr>
          <p:cNvPr id="410" name="Google Shape;410;p5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3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>
                <a:solidFill>
                  <a:schemeClr val="accent5"/>
                </a:solidFill>
              </a:rPr>
              <a:t>In the next few modules, we will cover: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String functions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Date functions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Type functions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Logic functions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417" name="Google Shape;417;p5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8" name="Google Shape;418;p53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Next steps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4"/>
          <p:cNvSpPr txBox="1"/>
          <p:nvPr>
            <p:ph type="title"/>
          </p:nvPr>
        </p:nvSpPr>
        <p:spPr>
          <a:xfrm>
            <a:off x="1819152" y="5855656"/>
            <a:ext cx="170751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End of Part 8</a:t>
            </a:r>
            <a:endParaRPr/>
          </a:p>
        </p:txBody>
      </p:sp>
      <p:sp>
        <p:nvSpPr>
          <p:cNvPr id="425" name="Google Shape;425;p5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78" name="Google Shape;278;p39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{F2FFAB17-0BB9-4181-98A3-39D33F418A5B}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table calculations with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Understand addressing and partitioning fields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Explore level of detail (LOD) functions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number calculations on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aggregate calculations on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79" name="Google Shape;2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2200" y="4186524"/>
            <a:ext cx="614175" cy="6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2200" y="4857924"/>
            <a:ext cx="614175" cy="63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Level of Detail (LOD) functions give you more control over the </a:t>
            </a:r>
            <a:r>
              <a:rPr b="1" lang="en-US"/>
              <a:t>level of granularity</a:t>
            </a:r>
            <a:r>
              <a:rPr lang="en-US"/>
              <a:t> you want to compute.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In the world dataset we could aggregate population by: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City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Country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Region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Continent</a:t>
            </a:r>
            <a:endParaRPr/>
          </a:p>
        </p:txBody>
      </p:sp>
      <p:sp>
        <p:nvSpPr>
          <p:cNvPr id="287" name="Google Shape;287;p40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Level of Detail (LOD) functions </a:t>
            </a:r>
            <a:endParaRPr/>
          </a:p>
        </p:txBody>
      </p:sp>
      <p:sp>
        <p:nvSpPr>
          <p:cNvPr id="288" name="Google Shape;288;p4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40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The syntax for LOD functions has curly braces.</a:t>
            </a:r>
            <a:br>
              <a:rPr lang="en-US"/>
            </a:b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b="1" lang="en-US"/>
              <a:t>{ keyword ([column]): aggregation function ([data column]) }</a:t>
            </a:r>
            <a:endParaRPr b="1"/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The keyword can be:</a:t>
            </a:r>
            <a:br>
              <a:rPr lang="en-US"/>
            </a:b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b="1" lang="en-US"/>
              <a:t>FIXED</a:t>
            </a:r>
            <a:r>
              <a:rPr lang="en-US"/>
              <a:t>: takes into account the keyword and the dimensions in the table.</a:t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○"/>
            </a:pPr>
            <a:r>
              <a:rPr b="1" lang="en-US"/>
              <a:t>INCLUDE</a:t>
            </a:r>
            <a:r>
              <a:rPr lang="en-US"/>
              <a:t>: only takes into account the keyword dimension.</a:t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○"/>
            </a:pPr>
            <a:r>
              <a:rPr b="1" lang="en-US"/>
              <a:t>EXCLUDE</a:t>
            </a:r>
            <a:r>
              <a:rPr lang="en-US"/>
              <a:t>: ignores the specified dimension.</a:t>
            </a:r>
            <a:endParaRPr/>
          </a:p>
        </p:txBody>
      </p:sp>
      <p:sp>
        <p:nvSpPr>
          <p:cNvPr id="296" name="Google Shape;296;p41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Level of Detail (LOD) function syntax</a:t>
            </a:r>
            <a:endParaRPr/>
          </a:p>
        </p:txBody>
      </p:sp>
      <p:sp>
        <p:nvSpPr>
          <p:cNvPr id="297" name="Google Shape;297;p4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p41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>
            <p:ph idx="1" type="body"/>
          </p:nvPr>
        </p:nvSpPr>
        <p:spPr>
          <a:xfrm>
            <a:off x="831200" y="3073275"/>
            <a:ext cx="76059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We will now create a treemap with population summarized at the region level.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What does this plot tell us?</a:t>
            </a:r>
            <a:endParaRPr/>
          </a:p>
        </p:txBody>
      </p:sp>
      <p:sp>
        <p:nvSpPr>
          <p:cNvPr id="305" name="Google Shape;305;p42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Creating a treemap with a LOD function</a:t>
            </a:r>
            <a:endParaRPr/>
          </a:p>
        </p:txBody>
      </p:sp>
      <p:sp>
        <p:nvSpPr>
          <p:cNvPr id="306" name="Google Shape;306;p4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42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8" name="Google Shape;30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15060" y="3073275"/>
            <a:ext cx="950595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5775" y="4759200"/>
            <a:ext cx="13455048" cy="74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sp>
        <p:nvSpPr>
          <p:cNvPr id="316" name="Google Shape;316;p4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17" name="Google Shape;317;p43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{F2FFAB17-0BB9-4181-98A3-39D33F418A5B}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table calculations with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Understand addressing and partitioning fields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Explore level of detail (LOD) functions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number calculations on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aggregate calculations on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18" name="Google Shape;31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2200" y="4186524"/>
            <a:ext cx="614175" cy="6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2200" y="4857924"/>
            <a:ext cx="614175" cy="6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2200" y="5593274"/>
            <a:ext cx="614175" cy="63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Number functions</a:t>
            </a:r>
            <a:r>
              <a:rPr b="1" lang="en-US"/>
              <a:t> </a:t>
            </a:r>
            <a:r>
              <a:rPr lang="en-US"/>
              <a:t>allow you to perform computations on the data values in your fields.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They can only be used with fields that contain numerical values.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ABS(-7) = 7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ABS([Budget Variance]) 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We can use a number function to clean up a messy column.</a:t>
            </a:r>
            <a:endParaRPr/>
          </a:p>
        </p:txBody>
      </p:sp>
      <p:sp>
        <p:nvSpPr>
          <p:cNvPr id="327" name="Google Shape;327;p44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Number functions</a:t>
            </a:r>
            <a:endParaRPr/>
          </a:p>
        </p:txBody>
      </p:sp>
      <p:sp>
        <p:nvSpPr>
          <p:cNvPr id="328" name="Google Shape;328;p4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p44"/>
          <p:cNvSpPr txBox="1"/>
          <p:nvPr/>
        </p:nvSpPr>
        <p:spPr>
          <a:xfrm>
            <a:off x="2320635" y="3454400"/>
            <a:ext cx="18473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30" name="Google Shape;33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8692" y="4332368"/>
            <a:ext cx="1924050" cy="63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90317" y="6047093"/>
            <a:ext cx="3524250" cy="41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85092" y="5906018"/>
            <a:ext cx="4286250" cy="179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44"/>
          <p:cNvCxnSpPr/>
          <p:nvPr/>
        </p:nvCxnSpPr>
        <p:spPr>
          <a:xfrm>
            <a:off x="13869650" y="5176938"/>
            <a:ext cx="8574600" cy="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Normal statistical summary and math functions are also available.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Notable functions include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Trigonometric functions.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RADIANS. 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DIV for integer division. 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FLOOR and CEIL.</a:t>
            </a:r>
            <a:endParaRPr/>
          </a:p>
        </p:txBody>
      </p:sp>
      <p:sp>
        <p:nvSpPr>
          <p:cNvPr id="340" name="Google Shape;340;p45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Number functions, cont’d.</a:t>
            </a:r>
            <a:endParaRPr/>
          </a:p>
        </p:txBody>
      </p:sp>
      <p:sp>
        <p:nvSpPr>
          <p:cNvPr id="341" name="Google Shape;341;p4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2" name="Google Shape;342;p45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43" name="Google Shape;34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7763" y="2121588"/>
            <a:ext cx="6740556" cy="100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graphicFrame>
        <p:nvGraphicFramePr>
          <p:cNvPr id="350" name="Google Shape;350;p46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{F2FFAB17-0BB9-4181-98A3-39D33F418A5B}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table calculations with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Understand addressing and partitioning fields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Explore level of detail (LOD) functions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number calculations on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aggregate calculations on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51" name="Google Shape;35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2200" y="4186524"/>
            <a:ext cx="614175" cy="6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2200" y="4857924"/>
            <a:ext cx="614175" cy="6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2200" y="5593274"/>
            <a:ext cx="614175" cy="6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2200" y="6296649"/>
            <a:ext cx="614175" cy="6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Training layouts">
  <a:themeElements>
    <a:clrScheme name="Simple Light">
      <a:dk1>
        <a:srgbClr val="261144"/>
      </a:dk1>
      <a:lt1>
        <a:srgbClr val="FFFFFF"/>
      </a:lt1>
      <a:dk2>
        <a:srgbClr val="422B72"/>
      </a:dk2>
      <a:lt2>
        <a:srgbClr val="F4F4F4"/>
      </a:lt2>
      <a:accent1>
        <a:srgbClr val="FF350F"/>
      </a:accent1>
      <a:accent2>
        <a:srgbClr val="E02500"/>
      </a:accent2>
      <a:accent3>
        <a:srgbClr val="FFED3D"/>
      </a:accent3>
      <a:accent4>
        <a:srgbClr val="FFE9E5"/>
      </a:accent4>
      <a:accent5>
        <a:srgbClr val="845BA3"/>
      </a:accent5>
      <a:accent6>
        <a:srgbClr val="E2E2E2"/>
      </a:accent6>
      <a:hlink>
        <a:srgbClr val="FF350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